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390" r:id="rId2"/>
    <p:sldId id="329" r:id="rId3"/>
    <p:sldId id="258" r:id="rId4"/>
    <p:sldId id="264" r:id="rId5"/>
    <p:sldId id="265" r:id="rId6"/>
    <p:sldId id="266" r:id="rId7"/>
    <p:sldId id="333" r:id="rId8"/>
    <p:sldId id="269" r:id="rId9"/>
    <p:sldId id="334" r:id="rId10"/>
    <p:sldId id="335" r:id="rId11"/>
    <p:sldId id="336" r:id="rId12"/>
    <p:sldId id="396" r:id="rId13"/>
    <p:sldId id="399" r:id="rId14"/>
    <p:sldId id="398" r:id="rId15"/>
    <p:sldId id="278" r:id="rId16"/>
    <p:sldId id="260" r:id="rId17"/>
    <p:sldId id="414" r:id="rId18"/>
    <p:sldId id="415" r:id="rId19"/>
    <p:sldId id="337" r:id="rId20"/>
    <p:sldId id="338" r:id="rId21"/>
    <p:sldId id="285" r:id="rId22"/>
    <p:sldId id="286" r:id="rId23"/>
    <p:sldId id="279" r:id="rId24"/>
    <p:sldId id="274" r:id="rId25"/>
    <p:sldId id="293" r:id="rId26"/>
    <p:sldId id="280" r:id="rId27"/>
    <p:sldId id="340" r:id="rId28"/>
    <p:sldId id="341" r:id="rId29"/>
    <p:sldId id="403" r:id="rId30"/>
    <p:sldId id="313" r:id="rId31"/>
    <p:sldId id="314" r:id="rId32"/>
    <p:sldId id="402" r:id="rId33"/>
    <p:sldId id="294" r:id="rId34"/>
    <p:sldId id="363" r:id="rId35"/>
    <p:sldId id="305" r:id="rId36"/>
    <p:sldId id="312" r:id="rId37"/>
    <p:sldId id="394" r:id="rId38"/>
    <p:sldId id="344" r:id="rId39"/>
    <p:sldId id="271" r:id="rId40"/>
    <p:sldId id="273" r:id="rId41"/>
    <p:sldId id="382" r:id="rId42"/>
    <p:sldId id="395" r:id="rId43"/>
    <p:sldId id="351" r:id="rId44"/>
    <p:sldId id="353" r:id="rId45"/>
    <p:sldId id="358" r:id="rId46"/>
    <p:sldId id="348" r:id="rId47"/>
    <p:sldId id="350" r:id="rId48"/>
    <p:sldId id="292" r:id="rId49"/>
    <p:sldId id="381" r:id="rId50"/>
    <p:sldId id="379" r:id="rId51"/>
    <p:sldId id="386" r:id="rId52"/>
    <p:sldId id="385" r:id="rId53"/>
    <p:sldId id="383" r:id="rId54"/>
    <p:sldId id="369" r:id="rId55"/>
    <p:sldId id="371" r:id="rId56"/>
    <p:sldId id="373" r:id="rId57"/>
    <p:sldId id="327" r:id="rId58"/>
    <p:sldId id="364" r:id="rId59"/>
    <p:sldId id="300" r:id="rId60"/>
    <p:sldId id="380" r:id="rId61"/>
    <p:sldId id="360" r:id="rId62"/>
    <p:sldId id="307" r:id="rId63"/>
    <p:sldId id="392" r:id="rId64"/>
    <p:sldId id="367" r:id="rId65"/>
    <p:sldId id="404" r:id="rId66"/>
    <p:sldId id="406" r:id="rId67"/>
    <p:sldId id="328" r:id="rId68"/>
    <p:sldId id="323" r:id="rId69"/>
    <p:sldId id="407" r:id="rId70"/>
    <p:sldId id="322" r:id="rId71"/>
    <p:sldId id="368" r:id="rId72"/>
    <p:sldId id="408" r:id="rId73"/>
    <p:sldId id="409" r:id="rId74"/>
    <p:sldId id="413" r:id="rId75"/>
    <p:sldId id="412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2E56-81C5-4FCD-A394-022781332BEF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3F73-76A4-420E-AAED-1BCC1247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3F73-76A4-420E-AAED-1BCC1247E46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gi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ЦГБ\Desktop\Сказание об Илим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544513"/>
            <a:ext cx="9324528" cy="74025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ЦГБ\Desktop\острог\илим острог\селение эвенк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897"/>
            <a:ext cx="9144000" cy="55983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602128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Селение эвенков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ЦГБ\Desktop\острог\илим острог\шалаш эвенк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4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396335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Шалаш эвенков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Сибирское ханство</a:t>
            </a:r>
          </a:p>
        </p:txBody>
      </p:sp>
      <p:pic>
        <p:nvPicPr>
          <p:cNvPr id="2050" name="Picture 2" descr="http://im4-tub-ru.yandex.net/i?id=223485034-58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25144" cy="4807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im4-tub-ru.yandex.net/i?id=552419504-04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55976" cy="29972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378904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Ермак Тимофеевич</a:t>
            </a:r>
          </a:p>
        </p:txBody>
      </p:sp>
      <p:pic>
        <p:nvPicPr>
          <p:cNvPr id="9" name="Picture 2" descr="http://www.modernlib.ru/books/skrinnikov_ruslan/ermak/i_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9368" y="1484784"/>
            <a:ext cx="5904632" cy="5373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ЦГБ\Desktop\Безымянный 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893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8864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Территория Сибири на карте мира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arktika-antarktida.ru/image/img_sever/pyan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663546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4824536" cy="504056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Походы первопроходцев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ЦГБ\Desktop\Илимская пашня\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2637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27784" y="0"/>
            <a:ext cx="48245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Походы первопроходцев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ЦГБ\Desktop\Сказание об Илим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544513"/>
            <a:ext cx="9324528" cy="74025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lter.gorod.tomsk.ru/uploads/34629/1287116209/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" y="0"/>
            <a:ext cx="9143530" cy="65973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602128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тунгусы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8-09-28 09-56-46_01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6300192" cy="6880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ЦГБ\Desktop\Безымянный 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893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8864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Территория Сибири на карте мира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омп\Desktop\краеведение\археолог\2011-10-17 16-15-29_003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34786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комп\Desktop\краеведение\2011-10-17 16-16-36_003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0"/>
            <a:ext cx="3491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ЦГБ\Desktop\kusok_bivnya_mamonta_nashel_zhitel_ust_ilimska_thumb_main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3717032"/>
            <a:ext cx="4157163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616530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Зимовье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илимский острог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szst.ru/library/kradin/images/12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864632" cy="67748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5048" y="6027003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Изображение </a:t>
            </a:r>
            <a:r>
              <a:rPr lang="ru-RU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Илимска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 «Чертежной книге Сибири» С. У. </a:t>
            </a:r>
            <a:r>
              <a:rPr lang="ru-RU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Ремезова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Конец XVII в.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фото-оформления краев.отдела\Новая папка\народная энциклопедия\краеведение 1\герб илимскогго острога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265815" cy="5266438"/>
          </a:xfrm>
          <a:prstGeom prst="rect">
            <a:avLst/>
          </a:prstGeom>
          <a:noFill/>
        </p:spPr>
      </p:pic>
      <p:pic>
        <p:nvPicPr>
          <p:cNvPr id="32772" name="Picture 4" descr="G:\фото-оформления краев.отдела\Новая папка\народная энциклопедия\краеведение 1\печать илимского острога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2492896"/>
            <a:ext cx="3253263" cy="32861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56612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герб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6176" y="112474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печать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22AA~1\AppData\Local\Temp\Rar$DRa0.963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998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szst.ru/library/kradin/images/121_all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9152161" cy="56886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6165304"/>
            <a:ext cx="3624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Общий вид острога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22AA~1\AppData\Local\Temp\Rar$DIa0.972\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003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острог\P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47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623731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Спасская башня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острог\P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47158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ЦГБ\Desktop\Илимская пашня\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22AA~1\AppData\Local\Temp\Rar$DIa0.279\image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7822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22AA~1\AppData\Local\Temp\Rar$DIa0.219\image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32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rusarch.ru/kradin1.files/image01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196752"/>
            <a:ext cx="37079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rusarch.ru/kradin1.files/image01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36724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5229200"/>
            <a:ext cx="1712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розвалы</a:t>
            </a:r>
            <a:endParaRPr lang="ru-RU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22AA~1\AppData\Local\Temp\Rar$DIa0.167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492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ЦГБ\AppData\Local\Temp\Rar$DIa0.205\тыновые стены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688"/>
            <a:ext cx="9144000" cy="558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22AA~1\AppData\Local\Temp\Rar$DIa0.807\181827_html_79ce646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12243" y="1"/>
            <a:ext cx="491951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22AA~1\AppData\Local\Temp\Rar$DIa0.773\Ilims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414" y="598904"/>
            <a:ext cx="9169414" cy="57104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22AA~1\AppData\Local\Temp\Rar$DIa0.205\il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52513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строг\DSC02652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0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bratsk.ru/atlas/xviii/gelio_remez_ilimsk_1701b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291"/>
            <a:ext cx="9345210" cy="70192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hrenovina.net/wp-content/saami_family_1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66" y="0"/>
            <a:ext cx="913373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64288" y="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ненцы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ilim-lib.narod.ru/craevedenie/Ilimskiy_ostrog_196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5474" name="Picture 2" descr="C:\Users\ЦГБ\Desktop\острог\этому дому 300 лет,невон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5504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острог\0_35017_63bed6b6_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24744"/>
            <a:ext cx="4537230" cy="303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:\острог\DSC026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:\острог\дворик и склад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3500438"/>
            <a:ext cx="448082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острог\навес для хоз.рабо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18772" cy="353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F:\острог\амбар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285860"/>
            <a:ext cx="4357686" cy="3265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F:\острог\0_2a218_ae34fc6e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3500438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острог\сан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15013" cy="2858660"/>
          </a:xfrm>
          <a:prstGeom prst="rect">
            <a:avLst/>
          </a:prstGeom>
          <a:noFill/>
        </p:spPr>
      </p:pic>
      <p:pic>
        <p:nvPicPr>
          <p:cNvPr id="13315" name="Picture 3" descr="F:\острог\плуг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2996952"/>
            <a:ext cx="4536504" cy="3399286"/>
          </a:xfrm>
          <a:prstGeom prst="rect">
            <a:avLst/>
          </a:prstGeom>
          <a:noFill/>
        </p:spPr>
      </p:pic>
      <p:pic>
        <p:nvPicPr>
          <p:cNvPr id="13316" name="Picture 4" descr="F:\острог\борон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-8209"/>
            <a:ext cx="2856658" cy="38123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острог\деревенская улиц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23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острог\768DSC015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22AA~1\AppData\Local\Temp\Rar$DIa0.826\0_58957_10134af4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0"/>
            <a:ext cx="4551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ЦГБ\Desktop\острог\банька по черному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96" y="260648"/>
            <a:ext cx="9108504" cy="68313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Банька по-черному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krasplace.ru/wp-content/uploads/great/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43800" y="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остяки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ЦГБ\Desktop\острог\P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166684" cy="6128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Users\ЦГБ\Desktop\острог\правлени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ЦГБ\Desktop\острог\cab_volo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Users\ЦГБ\Desktop\острог\волостное кп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083"/>
            <a:ext cx="5148064" cy="68640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227687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Тюрьма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строг\здания школы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7"/>
            <a:ext cx="8784976" cy="65887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72200" y="26064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школа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острог\церковно-приходская школа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острог\0_35000_f8702544_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29" y="188640"/>
            <a:ext cx="9094471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4941168"/>
            <a:ext cx="2890664" cy="64807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охотник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4994" name="Picture 2" descr="C:\Users\ЦГБ\AppData\Local\Temp\Rar$DIa0.976\охотник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547288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0" name="Picture 2" descr="C:\Users\ЦГБ\AppData\Local\Temp\Rar$DIa0.436\рыболовство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2773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6165304"/>
            <a:ext cx="446449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рыболовство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22AA~1\AppData\Local\Temp\Rar$DIa0.464\2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948264" y="6093296"/>
            <a:ext cx="193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рыболовство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krasplace.ru/wp-content/uploads/great/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80312" y="18864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арины</a:t>
            </a:r>
            <a:endParaRPr lang="ru-RU" sz="2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Users\ЦГБ\Desktop\острог\western-canada-doukhobor-immigrant-social-history-agricultu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81772" cy="2924944"/>
          </a:xfrm>
          <a:prstGeom prst="rect">
            <a:avLst/>
          </a:prstGeom>
          <a:noFill/>
        </p:spPr>
      </p:pic>
      <p:pic>
        <p:nvPicPr>
          <p:cNvPr id="103427" name="Picture 3" descr="C:\Users\ЦГБ\Desktop\острог\Slashing-and-burni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1124744"/>
            <a:ext cx="3347864" cy="4304397"/>
          </a:xfrm>
          <a:prstGeom prst="rect">
            <a:avLst/>
          </a:prstGeom>
          <a:noFill/>
        </p:spPr>
      </p:pic>
      <p:pic>
        <p:nvPicPr>
          <p:cNvPr id="103429" name="Picture 5" descr="C:\Users\ЦГБ\Desktop\острог\01_2_clip_image002.gif"/>
          <p:cNvPicPr>
            <a:picLocks noChangeAspect="1" noChangeArrowheads="1"/>
          </p:cNvPicPr>
          <p:nvPr/>
        </p:nvPicPr>
        <p:blipFill>
          <a:blip r:embed="rId4" cstate="email"/>
          <a:srcRect t="2250" r="1867" b="12251"/>
          <a:stretch>
            <a:fillRect/>
          </a:stretch>
        </p:blipFill>
        <p:spPr bwMode="auto">
          <a:xfrm>
            <a:off x="467544" y="3140968"/>
            <a:ext cx="4872789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ЦГБ\Desktop\острог\река илим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004" y="-18002"/>
            <a:ext cx="9168003" cy="68760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22AA~1\AppData\Local\Temp\Rar$DIa0.444\Bez-imeni-1_75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765" y="188640"/>
            <a:ext cx="9055235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ЦГБ\AppData\Local\Temp\Rar$DIa0.408\меновая торговля.gif"/>
          <p:cNvPicPr>
            <a:picLocks noChangeAspect="1" noChangeArrowheads="1"/>
          </p:cNvPicPr>
          <p:nvPr/>
        </p:nvPicPr>
        <p:blipFill>
          <a:blip r:embed="rId2" cstate="email"/>
          <a:srcRect l="12873" t="3515" r="13043"/>
          <a:stretch>
            <a:fillRect/>
          </a:stretch>
        </p:blipFill>
        <p:spPr bwMode="auto">
          <a:xfrm>
            <a:off x="251520" y="332656"/>
            <a:ext cx="8657085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C:\Users\22AA~1\AppData\Local\Temp\Rar$DIa0.036\сибирские деньг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60212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Сибирские деньги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erkingdom.ru/img/news/premi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0"/>
            <a:ext cx="8324734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s61.radikal.ru/i172/1206/8f/32d9433c4e9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0"/>
            <a:ext cx="5112568" cy="66412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22AA~1\AppData\Local\Temp\Rar$DIa0.142\сиб.казаки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0"/>
            <a:ext cx="5688632" cy="74376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C:\Users\22AA~1\AppData\Local\Temp\Rar$DIa0.343\казак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4641" y="0"/>
            <a:ext cx="9258641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s56.radikal.ru/i151/1109/c4/b7a680c1e3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9144000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ЦГБ\Desktop\Безымянны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Территория Восточной Сибири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C:\Users\22AA~1\AppData\Local\Temp\Rar$DIa0.687\PartSsi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8306" name="Picture 2" descr="C:\Users\22AA~1\AppData\Local\Temp\Rar$DIa0.014\ссыл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138" y="0"/>
            <a:ext cx="918313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221088"/>
            <a:ext cx="3826768" cy="1143000"/>
          </a:xfrm>
        </p:spPr>
        <p:txBody>
          <a:bodyPr/>
          <a:lstStyle/>
          <a:p>
            <a:r>
              <a:rPr lang="ru-RU" dirty="0" smtClean="0"/>
              <a:t>ссыльные</a:t>
            </a:r>
            <a:endParaRPr lang="ru-RU" dirty="0"/>
          </a:p>
        </p:txBody>
      </p:sp>
      <p:pic>
        <p:nvPicPr>
          <p:cNvPr id="105474" name="Picture 2" descr="http://www.pribaikal.ru/uploads/pics/milevskij-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664"/>
            <a:ext cx="9155574" cy="5779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ссыльные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Users\ЦГБ\Documents\Илимская пашня\острог\radishe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95" y="54283"/>
            <a:ext cx="6041373" cy="68037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00192" y="3356992"/>
            <a:ext cx="2448272" cy="128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Александр Николаевич Радищев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bratsk.ru/atlas/xviii/gelio_remez_ilimsk_1701b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291"/>
            <a:ext cx="9345210" cy="70192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7524" name="Picture 4" descr="http://www.pravilim.zachalo.ru/birukov/1315600686_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0027" y="0"/>
            <a:ext cx="9384027" cy="70380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lter.gorod.tomsk.ru/uploads/34629/1287116209/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" y="0"/>
            <a:ext cx="9143530" cy="65973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602128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тунгусы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ЦГБ\Desktop\острог\илим острог\древние жилища из оленьих рог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10771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976" y="378904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Древнее жилище </a:t>
            </a:r>
          </a:p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 оленьих рогов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77</Words>
  <Application>Microsoft Office PowerPoint</Application>
  <PresentationFormat>Экран (4:3)</PresentationFormat>
  <Paragraphs>34</Paragraphs>
  <Slides>75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Сибирское ханство</vt:lpstr>
      <vt:lpstr>Слайд 13</vt:lpstr>
      <vt:lpstr>Слайд 14</vt:lpstr>
      <vt:lpstr>Слайд 15</vt:lpstr>
      <vt:lpstr>Походы первопроходцев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охотник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ссыльные</vt:lpstr>
      <vt:lpstr>Слайд 73</vt:lpstr>
      <vt:lpstr>Слайд 74</vt:lpstr>
      <vt:lpstr>Слайд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Территория Сибири на карте мира</dc:title>
  <dc:creator>ЦГБ</dc:creator>
  <cp:lastModifiedBy>ЦГБ</cp:lastModifiedBy>
  <cp:revision>68</cp:revision>
  <dcterms:created xsi:type="dcterms:W3CDTF">2013-01-24T06:16:51Z</dcterms:created>
  <dcterms:modified xsi:type="dcterms:W3CDTF">2013-06-25T00:51:36Z</dcterms:modified>
</cp:coreProperties>
</file>