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16" r:id="rId1"/>
  </p:sldMasterIdLst>
  <p:notesMasterIdLst>
    <p:notesMasterId r:id="rId43"/>
  </p:notesMasterIdLst>
  <p:sldIdLst>
    <p:sldId id="304" r:id="rId2"/>
    <p:sldId id="261" r:id="rId3"/>
    <p:sldId id="262" r:id="rId4"/>
    <p:sldId id="264" r:id="rId5"/>
    <p:sldId id="267" r:id="rId6"/>
    <p:sldId id="265" r:id="rId7"/>
    <p:sldId id="268" r:id="rId8"/>
    <p:sldId id="288" r:id="rId9"/>
    <p:sldId id="286" r:id="rId10"/>
    <p:sldId id="292" r:id="rId11"/>
    <p:sldId id="287" r:id="rId12"/>
    <p:sldId id="305" r:id="rId13"/>
    <p:sldId id="269" r:id="rId14"/>
    <p:sldId id="272" r:id="rId15"/>
    <p:sldId id="294" r:id="rId16"/>
    <p:sldId id="295" r:id="rId17"/>
    <p:sldId id="297" r:id="rId18"/>
    <p:sldId id="321" r:id="rId19"/>
    <p:sldId id="273" r:id="rId20"/>
    <p:sldId id="310" r:id="rId21"/>
    <p:sldId id="313" r:id="rId22"/>
    <p:sldId id="314" r:id="rId23"/>
    <p:sldId id="275" r:id="rId24"/>
    <p:sldId id="276" r:id="rId25"/>
    <p:sldId id="298" r:id="rId26"/>
    <p:sldId id="299" r:id="rId27"/>
    <p:sldId id="300" r:id="rId28"/>
    <p:sldId id="277" r:id="rId29"/>
    <p:sldId id="315" r:id="rId30"/>
    <p:sldId id="290" r:id="rId31"/>
    <p:sldId id="278" r:id="rId32"/>
    <p:sldId id="316" r:id="rId33"/>
    <p:sldId id="317" r:id="rId34"/>
    <p:sldId id="279" r:id="rId35"/>
    <p:sldId id="280" r:id="rId36"/>
    <p:sldId id="285" r:id="rId37"/>
    <p:sldId id="302" r:id="rId38"/>
    <p:sldId id="319" r:id="rId39"/>
    <p:sldId id="322" r:id="rId40"/>
    <p:sldId id="282" r:id="rId41"/>
    <p:sldId id="283" r:id="rId4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1208E4"/>
    <a:srgbClr val="5513D9"/>
    <a:srgbClr val="3812DA"/>
    <a:srgbClr val="FF0066"/>
    <a:srgbClr val="094275"/>
    <a:srgbClr val="F8C8D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34" autoAdjust="0"/>
    <p:restoredTop sz="93097" autoAdjust="0"/>
  </p:normalViewPr>
  <p:slideViewPr>
    <p:cSldViewPr>
      <p:cViewPr>
        <p:scale>
          <a:sx n="64" d="100"/>
          <a:sy n="64" d="100"/>
        </p:scale>
        <p:origin x="-696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0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898D77E-6488-49FA-97F6-9F5195323446}" type="datetimeFigureOut">
              <a:rPr lang="ru-RU"/>
              <a:pPr>
                <a:defRPr/>
              </a:pPr>
              <a:t>24.07.2011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9FFAA91-DF53-43F6-830B-40056109502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02E68CD-DB15-4FD2-A4A0-3F34506FC7FD}" type="slidenum">
              <a:rPr lang="ru-RU" smtClean="0"/>
              <a:pPr/>
              <a:t>4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819A717-B400-48D8-8807-2C12D64D64C8}" type="slidenum">
              <a:rPr lang="ru-RU" smtClean="0"/>
              <a:pPr/>
              <a:t>6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20E4228-33E3-4582-9D25-18A5DCC99BC6}" type="slidenum">
              <a:rPr lang="ru-RU" smtClean="0"/>
              <a:pPr/>
              <a:t>13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Вернуть на место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FFAA91-DF53-43F6-830B-400561095029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75975C-7019-4665-BE5E-19F88A46B2B0}" type="datetimeFigureOut">
              <a:rPr lang="ru-RU" smtClean="0"/>
              <a:pPr>
                <a:defRPr/>
              </a:pPr>
              <a:t>24.07.2011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C2C9BD-9F66-466D-80A2-7A05205A4B5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188C64-E87A-47CE-8964-633EEA9A7346}" type="datetimeFigureOut">
              <a:rPr lang="ru-RU" smtClean="0"/>
              <a:pPr>
                <a:defRPr/>
              </a:pPr>
              <a:t>24.07.2011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89E0C0-346E-4AF2-B104-44675D79489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E6758F-E765-4D35-8061-23922B9712FB}" type="datetimeFigureOut">
              <a:rPr lang="ru-RU" smtClean="0"/>
              <a:pPr>
                <a:defRPr/>
              </a:pPr>
              <a:t>24.07.2011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728B34-E5D8-4472-9C08-AA43AB0FA06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BCD5AE-8259-4B59-AC82-F10A531799AE}" type="datetimeFigureOut">
              <a:rPr lang="ru-RU" smtClean="0"/>
              <a:pPr>
                <a:defRPr/>
              </a:pPr>
              <a:t>24.07.2011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C1642A-75B1-4CF6-9D6F-5B408D09A45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EE7115-4047-46EF-87B0-758965B18B1F}" type="datetimeFigureOut">
              <a:rPr lang="ru-RU" smtClean="0"/>
              <a:pPr>
                <a:defRPr/>
              </a:pPr>
              <a:t>24.07.2011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28C7F4-F79B-4227-8EF4-55528A7B18E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1B316A-B073-4231-A482-73B237F1C9E0}" type="datetimeFigureOut">
              <a:rPr lang="ru-RU" smtClean="0"/>
              <a:pPr>
                <a:defRPr/>
              </a:pPr>
              <a:t>24.07.2011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0413A8-33AB-4E01-B96A-28EF04FC1E2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655B8-8552-4513-A0F7-BD52E9033415}" type="datetimeFigureOut">
              <a:rPr lang="ru-RU" smtClean="0"/>
              <a:pPr>
                <a:defRPr/>
              </a:pPr>
              <a:t>24.07.2011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999067-441E-4870-AC11-9D6B640500F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024A56-372D-414D-A691-BA5C38D95E8D}" type="datetimeFigureOut">
              <a:rPr lang="ru-RU" smtClean="0"/>
              <a:pPr>
                <a:defRPr/>
              </a:pPr>
              <a:t>24.07.2011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353D49-A535-44AD-B327-021EBD570B9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497280-FD66-454D-BFBF-BB333D496B5B}" type="datetimeFigureOut">
              <a:rPr lang="ru-RU" smtClean="0"/>
              <a:pPr>
                <a:defRPr/>
              </a:pPr>
              <a:t>24.07.2011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5B91DE-7237-4CF5-BFC1-876C52D7950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2867A9-ED74-40FD-AAA8-4FCA72B33802}" type="datetimeFigureOut">
              <a:rPr lang="ru-RU" smtClean="0"/>
              <a:pPr>
                <a:defRPr/>
              </a:pPr>
              <a:t>24.07.2011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B4347-9C76-41F2-A5E5-4772B21472A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CB100E-5BA5-41A9-BC5B-AA2A685692AA}" type="datetimeFigureOut">
              <a:rPr lang="ru-RU" smtClean="0"/>
              <a:pPr>
                <a:defRPr/>
              </a:pPr>
              <a:t>24.07.2011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1DF1A1-23E9-4D33-810C-B5F2605DD5B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1F981C6-A6BE-4A2B-B1A7-138A3921378D}" type="datetimeFigureOut">
              <a:rPr lang="ru-RU" smtClean="0"/>
              <a:pPr>
                <a:defRPr/>
              </a:pPr>
              <a:t>24.07.2011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1E56B24-FDBA-4108-9B95-619370A7DF9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7" r:id="rId1"/>
    <p:sldLayoutId id="2147484418" r:id="rId2"/>
    <p:sldLayoutId id="2147484419" r:id="rId3"/>
    <p:sldLayoutId id="2147484420" r:id="rId4"/>
    <p:sldLayoutId id="2147484421" r:id="rId5"/>
    <p:sldLayoutId id="2147484422" r:id="rId6"/>
    <p:sldLayoutId id="2147484423" r:id="rId7"/>
    <p:sldLayoutId id="2147484424" r:id="rId8"/>
    <p:sldLayoutId id="2147484425" r:id="rId9"/>
    <p:sldLayoutId id="2147484426" r:id="rId10"/>
    <p:sldLayoutId id="2147484427" r:id="rId11"/>
  </p:sldLayoutIdLst>
  <p:transition spd="slow">
    <p:dissolv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&#1040;&#1056;&#1061;&#1048;&#1042;%20-2011\&#1090;&#1072;&#1080;&#1089;&#1100;&#1103;%20(\&#1076;&#1077;&#1082;&#1072;&#1073;&#1088;&#1080;&#1089;&#1090;&#1099;\&#1074;&#1086;%20&#1080;&#1084;&#1103;%20&#1083;&#1102;&#1073;&#1074;&#1080;\091%20-%20&#1052;&#1086;&#1094;&#1072;&#1088;&#1090;%20-%20&#1057;&#1080;&#1084;&#1092;&#1086;&#1085;&#1080;&#1103;%20&#8470;40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&#1040;&#1056;&#1061;&#1048;&#1042;%20-2011\&#1090;&#1072;&#1080;&#1089;&#1100;&#1103;%20(\&#1076;&#1077;&#1082;&#1072;&#1073;&#1088;&#1080;&#1089;&#1090;&#1099;\&#1074;&#1086;%20&#1080;&#1084;&#1103;%20&#1083;&#1102;&#1073;&#1074;&#1080;\134%20-%20&#1063;&#1072;&#1081;&#1082;&#1086;&#1074;&#1089;&#1082;&#1080;&#1081;%20-%20&#1052;&#1072;&#1088;&#1096;%20(&#1065;&#1077;&#1083;&#1082;&#1091;&#1085;&#1095;&#1080;&#1082;).mp3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&#1040;&#1056;&#1061;&#1048;&#1042;%20-2011\&#1090;&#1072;&#1080;&#1089;&#1100;&#1103;%20(\&#1076;&#1077;&#1082;&#1072;&#1073;&#1088;&#1080;&#1089;&#1090;&#1099;\&#1074;&#1086;%20&#1080;&#1084;&#1103;%20&#1083;&#1102;&#1073;&#1074;&#1080;\134%20-%20&#1063;&#1072;&#1081;&#1082;&#1086;&#1074;&#1089;&#1082;&#1080;&#1081;%20-%20&#1052;&#1072;&#1088;&#1096;%20(&#1065;&#1077;&#1083;&#1082;&#1091;&#1085;&#1095;&#1080;&#1082;).mp3" TargetMode="Externa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&#1040;&#1056;&#1061;&#1048;&#1042;%20-2011\&#1090;&#1072;&#1080;&#1089;&#1100;&#1103;%20(\&#1076;&#1077;&#1082;&#1072;&#1073;&#1088;&#1080;&#1089;&#1090;&#1099;\&#1074;&#1086;%20&#1080;&#1084;&#1103;%20&#1083;&#1102;&#1073;&#1074;&#1080;\1812.mp3" TargetMode="External"/><Relationship Id="rId6" Type="http://schemas.openxmlformats.org/officeDocument/2006/relationships/image" Target="../media/image61.png"/><Relationship Id="rId5" Type="http://schemas.openxmlformats.org/officeDocument/2006/relationships/image" Target="../media/image60.gif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&#1040;&#1056;&#1061;&#1048;&#1042;%20-2011\&#1090;&#1072;&#1080;&#1089;&#1100;&#1103;%20(\&#1076;&#1077;&#1082;&#1072;&#1073;&#1088;&#1080;&#1089;&#1090;&#1099;\&#1074;&#1086;%20&#1080;&#1084;&#1103;%20&#1083;&#1102;&#1073;&#1074;&#1080;\134%20-%20&#1063;&#1072;&#1081;&#1082;&#1086;&#1074;&#1089;&#1082;&#1080;&#1081;%20-%20&#1052;&#1072;&#1088;&#1096;%20(&#1065;&#1077;&#1083;&#1082;&#1091;&#1085;&#1095;&#1080;&#1082;).mp3" TargetMode="Externa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&#1040;&#1056;&#1061;&#1048;&#1042;%20-2011\&#1090;&#1072;&#1080;&#1089;&#1100;&#1103;%20(\&#1076;&#1077;&#1082;&#1072;&#1073;&#1088;&#1080;&#1089;&#1090;&#1099;\&#1074;&#1086;%20&#1080;&#1084;&#1103;%20&#1083;&#1102;&#1073;&#1074;&#1080;\085%20-%20&#1052;&#1086;&#1094;&#1072;&#1088;&#1090;%20-%20&#1044;&#1080;&#1074;&#1077;&#1088;&#1090;&#1080;&#1089;&#1084;&#1077;&#1085;&#1090;%20N11%20K%20136.mp3" TargetMode="External"/><Relationship Id="rId5" Type="http://schemas.openxmlformats.org/officeDocument/2006/relationships/image" Target="../media/image68.pn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&#1040;&#1056;&#1061;&#1048;&#1042;%20-2011\&#1090;&#1072;&#1080;&#1089;&#1100;&#1103;%20(\&#1076;&#1077;&#1082;&#1072;&#1073;&#1088;&#1080;&#1089;&#1090;&#1099;\&#1074;&#1086;%20&#1080;&#1084;&#1103;%20&#1083;&#1102;&#1073;&#1074;&#1080;\091%20-%20&#1052;&#1086;&#1094;&#1072;&#1088;&#1090;%20-%20&#1057;&#1080;&#1084;&#1092;&#1086;&#1085;&#1080;&#1103;%20&#8470;40.mp3" TargetMode="External"/><Relationship Id="rId6" Type="http://schemas.openxmlformats.org/officeDocument/2006/relationships/image" Target="../media/image68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&#1040;&#1056;&#1061;&#1048;&#1042;%20-2011\&#1090;&#1072;&#1080;&#1089;&#1100;&#1103;%20(\&#1076;&#1077;&#1082;&#1072;&#1073;&#1088;&#1080;&#1089;&#1090;&#1099;\&#1074;&#1086;%20&#1080;&#1084;&#1103;%20&#1083;&#1102;&#1073;&#1074;&#1080;\136%20-%20&#1063;&#1072;&#1081;&#1082;&#1086;&#1074;&#1089;&#1082;&#1080;&#1081;%20-%20&#1055;&#1086;&#1083;&#1086;&#1085;&#1077;&#1079;%20(&#1045;&#1074;&#1075;&#1077;&#1085;&#1080;&#1081;%20&#1054;&#1085;&#1077;&#1075;&#1080;&#1085;).mp3" TargetMode="External"/><Relationship Id="rId6" Type="http://schemas.openxmlformats.org/officeDocument/2006/relationships/image" Target="../media/image68.pn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&#1040;&#1056;&#1061;&#1048;&#1042;%20-2011\&#1090;&#1072;&#1080;&#1089;&#1100;&#1103;%20(\&#1076;&#1077;&#1082;&#1072;&#1073;&#1088;&#1080;&#1089;&#1090;&#1099;\&#1074;&#1086;%20&#1080;&#1084;&#1103;%20&#1083;&#1102;&#1073;&#1074;&#1080;\085%20-%20&#1052;&#1086;&#1094;&#1072;&#1088;&#1090;%20-%20&#1044;&#1080;&#1074;&#1077;&#1088;&#1090;&#1080;&#1089;&#1084;&#1077;&#1085;&#1090;%20N11%20K%20136.mp3" TargetMode="External"/><Relationship Id="rId6" Type="http://schemas.openxmlformats.org/officeDocument/2006/relationships/image" Target="../media/image100.pn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&#1040;&#1056;&#1061;&#1048;&#1042;%20-2011\&#1090;&#1072;&#1080;&#1089;&#1100;&#1103;%20(\&#1076;&#1077;&#1082;&#1072;&#1073;&#1088;&#1080;&#1089;&#1090;&#1099;\&#1074;&#1086;%20&#1080;&#1084;&#1103;%20&#1083;&#1102;&#1073;&#1074;&#1080;\091%20-%20&#1052;&#1086;&#1094;&#1072;&#1088;&#1090;%20-%20&#1057;&#1080;&#1084;&#1092;&#1086;&#1085;&#1080;&#1103;%20&#8470;40.mp3" TargetMode="Externa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10" Type="http://schemas.openxmlformats.org/officeDocument/2006/relationships/image" Target="../media/image100.png"/><Relationship Id="rId4" Type="http://schemas.openxmlformats.org/officeDocument/2006/relationships/image" Target="../media/image116.jpeg"/><Relationship Id="rId9" Type="http://schemas.openxmlformats.org/officeDocument/2006/relationships/image" Target="../media/image1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&#1040;&#1056;&#1061;&#1048;&#1042;%20-2011\&#1090;&#1072;&#1080;&#1089;&#1100;&#1103;%20(\&#1076;&#1077;&#1082;&#1072;&#1073;&#1088;&#1080;&#1089;&#1090;&#1099;\&#1074;&#1086;%20&#1080;&#1084;&#1103;%20&#1083;&#1102;&#1073;&#1074;&#1080;\134%20-%20&#1063;&#1072;&#1081;&#1082;&#1086;&#1074;&#1089;&#1082;&#1080;&#1081;%20-%20&#1052;&#1072;&#1088;&#1096;%20(&#1065;&#1077;&#1083;&#1082;&#1091;&#1085;&#1095;&#1080;&#1082;).mp3" TargetMode="Externa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yolvpptrodlvaqnwvcco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3" name="TextBox 2"/>
          <p:cNvSpPr txBox="1"/>
          <p:nvPr/>
        </p:nvSpPr>
        <p:spPr>
          <a:xfrm>
            <a:off x="571472" y="1857364"/>
            <a:ext cx="72603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7200" b="1" i="1" dirty="0" smtClean="0">
                <a:solidFill>
                  <a:srgbClr val="3812DA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Bookman Old Style" pitchFamily="18" charset="0"/>
              </a:rPr>
              <a:t>Во имя любви</a:t>
            </a:r>
            <a:endParaRPr lang="ru-RU" sz="7200" b="1" i="1" dirty="0">
              <a:solidFill>
                <a:srgbClr val="3812DA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Bookman Old Style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785786" y="5572140"/>
            <a:ext cx="7858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1208E4"/>
                </a:solidFill>
                <a:effectLst>
                  <a:glow rad="139700">
                    <a:srgbClr val="00B0F0">
                      <a:alpha val="40000"/>
                    </a:srgbClr>
                  </a:glow>
                </a:effectLst>
                <a:latin typeface="Courier New" pitchFamily="49" charset="0"/>
                <a:cs typeface="Courier New" pitchFamily="49" charset="0"/>
              </a:rPr>
              <a:t>КАЛЕЙДОСКОП   ИНТЕРЕСНЫХ   СУДЕБ</a:t>
            </a:r>
            <a:endParaRPr lang="ru-RU" sz="2800" b="1" dirty="0">
              <a:solidFill>
                <a:srgbClr val="1208E4"/>
              </a:solidFill>
              <a:effectLst>
                <a:glow rad="139700">
                  <a:srgbClr val="00B0F0">
                    <a:alpha val="40000"/>
                  </a:srgbClr>
                </a:glow>
              </a:effectLst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6" name="091 - Моцарт - Симфония №4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358214" y="600076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024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3" grpId="1"/>
      <p:bldP spid="3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786050" y="4714884"/>
            <a:ext cx="590975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На Руси это  издавна чтимо, </a:t>
            </a:r>
          </a:p>
          <a:p>
            <a:r>
              <a:rPr lang="ru-RU" sz="2400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Это в нашей, наверно крови: </a:t>
            </a:r>
          </a:p>
          <a:p>
            <a:r>
              <a:rPr lang="ru-RU" sz="2400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Чтобы женщина  шла за мужчиной </a:t>
            </a:r>
          </a:p>
          <a:p>
            <a:r>
              <a:rPr lang="ru-RU" sz="2400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В испытаньях, в скитаньях, в любви.</a:t>
            </a:r>
          </a:p>
          <a:p>
            <a:pPr algn="r"/>
            <a:r>
              <a:rPr lang="ru-RU" sz="2400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Т. Кузовлёва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ертикальный свиток 5"/>
          <p:cNvSpPr/>
          <p:nvPr/>
        </p:nvSpPr>
        <p:spPr>
          <a:xfrm>
            <a:off x="1142976" y="0"/>
            <a:ext cx="6643688" cy="6429375"/>
          </a:xfrm>
          <a:prstGeom prst="verticalScroll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357422" y="500042"/>
            <a:ext cx="4429125" cy="59093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ru-RU" dirty="0"/>
          </a:p>
          <a:p>
            <a:pPr marL="342900" indent="-342900">
              <a:buClr>
                <a:srgbClr val="002060"/>
              </a:buClr>
              <a:buFont typeface="+mj-lt"/>
              <a:buAutoNum type="romanUcPeriod"/>
              <a:defRPr/>
            </a:pPr>
            <a:r>
              <a:rPr lang="ru-RU" b="1" i="1" dirty="0"/>
              <a:t> Жена, следуя за своим мужем становится причастной  к его судьбе, теряет прежние  звания, делается женой ссыльнокаторжного.</a:t>
            </a:r>
          </a:p>
          <a:p>
            <a:pPr marL="342900" indent="-342900">
              <a:buClr>
                <a:srgbClr val="002060"/>
              </a:buClr>
              <a:buFont typeface="+mj-lt"/>
              <a:buAutoNum type="romanUcPeriod"/>
              <a:defRPr/>
            </a:pPr>
            <a:r>
              <a:rPr lang="ru-RU" b="1" i="1" dirty="0"/>
              <a:t>Дети, которые родятся в Сибири,  поступят  в заводские крестьяне </a:t>
            </a:r>
          </a:p>
          <a:p>
            <a:pPr marL="342900" indent="-342900">
              <a:buClr>
                <a:srgbClr val="002060"/>
              </a:buClr>
              <a:buFont typeface="+mj-lt"/>
              <a:buAutoNum type="romanUcPeriod"/>
              <a:defRPr/>
            </a:pPr>
            <a:r>
              <a:rPr lang="ru-RU" b="1" i="1" dirty="0"/>
              <a:t>Ни денежных сумм, ни вещей многоценных с собой </a:t>
            </a:r>
            <a:r>
              <a:rPr lang="ru-RU" b="1" i="1" dirty="0" smtClean="0"/>
              <a:t>взять не дозволено</a:t>
            </a:r>
            <a:endParaRPr lang="ru-RU" b="1" i="1" dirty="0"/>
          </a:p>
          <a:p>
            <a:pPr marL="342900" indent="-342900">
              <a:buClr>
                <a:srgbClr val="002060"/>
              </a:buClr>
              <a:buFont typeface="+mj-lt"/>
              <a:buAutoNum type="romanUcPeriod"/>
              <a:defRPr/>
            </a:pPr>
            <a:r>
              <a:rPr lang="ru-RU" b="1" i="1" dirty="0"/>
              <a:t>Не искать свиданий с мужем, за исключением двух раз в неделю, не передавать  мужу никаких вещей,  денег, бумаги, чернил.  Никому не писать, не отправлять  и не получать писем.  </a:t>
            </a:r>
          </a:p>
          <a:p>
            <a:pPr marL="342900" indent="-342900">
              <a:buClr>
                <a:srgbClr val="002060"/>
              </a:buClr>
              <a:buFont typeface="+mj-lt"/>
              <a:buAutoNum type="romanUcPeriod"/>
              <a:defRPr/>
            </a:pPr>
            <a:r>
              <a:rPr lang="ru-RU" b="1" i="1" dirty="0"/>
              <a:t>Свидание с мужем лишь  в арестантском платье.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86182" y="214290"/>
            <a:ext cx="2109873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1001">
            <a:schemeClr val="lt1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2800" b="1" i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Манифест</a:t>
            </a:r>
            <a:r>
              <a:rPr lang="ru-RU" sz="2800" i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екатерина ивановна лаваль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85786" y="2143116"/>
            <a:ext cx="2548128" cy="3657600"/>
          </a:xfrm>
          <a:prstGeom prst="rect">
            <a:avLst/>
          </a:prstGeom>
        </p:spPr>
      </p:pic>
      <p:pic>
        <p:nvPicPr>
          <p:cNvPr id="3" name="Рисунок 2" descr="граф лаваль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214942" y="1071546"/>
            <a:ext cx="2571748" cy="3600472"/>
          </a:xfrm>
          <a:prstGeom prst="rect">
            <a:avLst/>
          </a:prstGeom>
        </p:spPr>
      </p:pic>
      <p:pic>
        <p:nvPicPr>
          <p:cNvPr id="4" name="134 - Чайковский - Марш (Щелкунчик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034" y="6000768"/>
            <a:ext cx="2899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Екатерина Трубецкая</a:t>
            </a:r>
            <a:endParaRPr lang="ru-RU" sz="2000" b="1" dirty="0"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0695" y="4786322"/>
            <a:ext cx="1857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Граф </a:t>
            </a:r>
            <a:r>
              <a:rPr lang="ru-RU" sz="2000" b="1" dirty="0" err="1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Лаваль</a:t>
            </a:r>
            <a:endParaRPr lang="ru-RU" sz="2000" b="1" dirty="0"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Abon\Desktop\Декабристы\2008-11-13\Е.И. Трубецка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402714"/>
            <a:ext cx="3357586" cy="42724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429256" y="4643446"/>
            <a:ext cx="307183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Екатерина Ивановна   </a:t>
            </a:r>
          </a:p>
          <a:p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       Трубецкая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rgbClr val="0070C0">
                      <a:alpha val="60000"/>
                    </a:srgbClr>
                  </a:glow>
                </a:effectLst>
              </a:rPr>
              <a:t> </a:t>
            </a:r>
            <a:endParaRPr lang="ru-RU" sz="20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2000240"/>
            <a:ext cx="3143272" cy="40164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000100" y="6000768"/>
            <a:ext cx="2374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Сергей Петрович</a:t>
            </a:r>
          </a:p>
          <a:p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   Трубецкой </a:t>
            </a:r>
            <a:endParaRPr lang="ru-RU" sz="20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214282" y="6215082"/>
            <a:ext cx="28670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Иркутский острог</a:t>
            </a:r>
          </a:p>
        </p:txBody>
      </p:sp>
      <p:pic>
        <p:nvPicPr>
          <p:cNvPr id="5" name="Рисунок 4" descr="325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285728"/>
            <a:ext cx="2461309" cy="29289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472" y="3429000"/>
            <a:ext cx="6215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Цейдлер</a:t>
            </a:r>
            <a:r>
              <a:rPr lang="ru-RU" sz="2400" b="1" dirty="0" smtClean="0"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 </a:t>
            </a:r>
            <a:r>
              <a:rPr lang="ru-RU" sz="24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– </a:t>
            </a:r>
            <a:r>
              <a:rPr lang="ru-RU" sz="2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губернатор Иркутска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6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4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1" descr="C:\Documents and Settings\Abon\Desktop\Декабристы\2008-12-15\Декабристы за работой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500166" y="1285860"/>
            <a:ext cx="6169613" cy="399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857224" y="5929330"/>
            <a:ext cx="76424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Декабристы за работой  в Нерчинских рудниках</a:t>
            </a:r>
            <a:r>
              <a:rPr lang="ru-RU" sz="2400" dirty="0"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.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Box 3"/>
          <p:cNvSpPr txBox="1">
            <a:spLocks noChangeArrowheads="1"/>
          </p:cNvSpPr>
          <p:nvPr/>
        </p:nvSpPr>
        <p:spPr bwMode="auto">
          <a:xfrm>
            <a:off x="4429124" y="5000636"/>
            <a:ext cx="39796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Вид Читинского острога.</a:t>
            </a:r>
          </a:p>
        </p:txBody>
      </p:sp>
      <p:pic>
        <p:nvPicPr>
          <p:cNvPr id="4" name="Рисунок 1" descr="C:\Documents and Settings\Abon\Desktop\Декабристы\2008-12-15\Бенкендорф А.Х.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21211371">
            <a:off x="224862" y="842015"/>
            <a:ext cx="3767522" cy="41998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85720" y="285728"/>
            <a:ext cx="4764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Шеф жандармов Бенкендорф</a:t>
            </a:r>
            <a:endParaRPr lang="ru-RU" sz="2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7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5786446" y="9001164"/>
            <a:ext cx="72374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Иркутская область. Село Оёк, место поселения декабристов.</a:t>
            </a:r>
          </a:p>
        </p:txBody>
      </p:sp>
      <p:pic>
        <p:nvPicPr>
          <p:cNvPr id="4" name="Picture 2" descr="C:\Documents and Settings\Abon\Desktop\Декабристы\2008-11-18\Дочери Трубецких.jpg"/>
          <p:cNvPicPr>
            <a:picLocks noChangeAspect="1" noChangeArrowheads="1"/>
          </p:cNvPicPr>
          <p:nvPr/>
        </p:nvPicPr>
        <p:blipFill>
          <a:blip r:embed="rId4">
            <a:lum bright="-20000" contrast="40000"/>
          </a:blip>
          <a:srcRect/>
          <a:stretch>
            <a:fillRect/>
          </a:stretch>
        </p:blipFill>
        <p:spPr bwMode="auto">
          <a:xfrm>
            <a:off x="2000232" y="285728"/>
            <a:ext cx="4643470" cy="580433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572264" y="5715016"/>
            <a:ext cx="1607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Село Оёк</a:t>
            </a:r>
            <a:endParaRPr lang="ru-RU" sz="2400" b="1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480" y="6072206"/>
            <a:ext cx="4326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Дом Трубецких в Иркутске </a:t>
            </a:r>
            <a:endParaRPr lang="ru-RU" sz="2400" b="1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Abon\Desktop\Декабристы\2008-11-13\Александр I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075313" y="11358563"/>
            <a:ext cx="28984575" cy="398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Рисунок 2" descr="C:\Documents and Settings\Abon\Desktop\Декабристы\2008-11-13\Александр II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14282" y="2017025"/>
            <a:ext cx="3429024" cy="4840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857224" y="1428736"/>
            <a:ext cx="33575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Александр </a:t>
            </a:r>
            <a:r>
              <a:rPr lang="en-US" sz="2400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II</a:t>
            </a:r>
            <a:endParaRPr lang="ru-RU" sz="2400" b="1" dirty="0">
              <a:solidFill>
                <a:srgbClr val="C0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age0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125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86116" y="5857892"/>
            <a:ext cx="44501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cs typeface="Arial" charset="0"/>
              </a:rPr>
              <a:t>14 декабря 1825 года</a:t>
            </a:r>
            <a:endParaRPr lang="ru-RU" sz="3200" b="1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4348" y="500042"/>
            <a:ext cx="439658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В Петербурге в день присяги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Был бунт, исполненный отваги.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Полк вышел чуть не на заре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И стал на площади в каре,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Готов на смерть и жаждет воли –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Не надо больше рабской доли!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Ребята!  Стойте в добрый час,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Святая Русь помянет вас.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7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5008855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1785926"/>
            <a:ext cx="3643338" cy="41590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генерал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256" y="285728"/>
            <a:ext cx="3280088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572000" y="4786322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Неподкупный , неизменный,</a:t>
            </a:r>
          </a:p>
          <a:p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Хладный вождь в грозе военной;</a:t>
            </a:r>
          </a:p>
          <a:p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Жаркий сам подчас боец.</a:t>
            </a:r>
          </a:p>
          <a:p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В дни спокойные мудрец…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Жуковский.</a:t>
            </a:r>
            <a:endParaRPr lang="ru-RU" sz="2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8" name="134 - Чайковский - Марш (Щелкунчик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0034" y="6000768"/>
            <a:ext cx="31695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Мария Николаевна </a:t>
            </a: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     Волконская</a:t>
            </a:r>
            <a:endParaRPr lang="ru-RU" sz="2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3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2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(293x400x123)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322" y="285728"/>
            <a:ext cx="2930387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раевская софья алексеевна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1857364"/>
            <a:ext cx="2967654" cy="4189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42910" y="5929330"/>
            <a:ext cx="26256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Софья Алексеевна</a:t>
            </a:r>
          </a:p>
          <a:p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          Раевская</a:t>
            </a:r>
            <a:endParaRPr lang="ru-RU" sz="20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90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C:\Documents and Settings\Abon\Desktop\Декабристы\2008-11-18\Волконский С.Г.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72066" y="714356"/>
            <a:ext cx="3643338" cy="47565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showicon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0042"/>
            <a:ext cx="3286148" cy="32861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00694" y="5500702"/>
            <a:ext cx="27796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Сергей Григорьевич</a:t>
            </a:r>
          </a:p>
          <a:p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Волконский</a:t>
            </a:r>
            <a:endParaRPr lang="ru-RU" sz="20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5" name="181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Рисунок 2" descr="C:\Documents and Settings\Abon\Desktop\Декабристы\2008-11-13\М. Волконская с сыном.jpg"/>
          <p:cNvPicPr>
            <a:picLocks noChangeAspect="1" noChangeArrowheads="1"/>
          </p:cNvPicPr>
          <p:nvPr/>
        </p:nvPicPr>
        <p:blipFill>
          <a:blip r:embed="rId3" cstate="screen"/>
          <a:srcRect l="-2563"/>
          <a:stretch>
            <a:fillRect/>
          </a:stretch>
        </p:blipFill>
        <p:spPr bwMode="auto">
          <a:xfrm>
            <a:off x="5929322" y="285728"/>
            <a:ext cx="2857520" cy="341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628" name="TextBox 3"/>
          <p:cNvSpPr txBox="1">
            <a:spLocks noChangeArrowheads="1"/>
          </p:cNvSpPr>
          <p:nvPr/>
        </p:nvSpPr>
        <p:spPr bwMode="auto">
          <a:xfrm>
            <a:off x="4071937" y="5857892"/>
            <a:ext cx="50720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endParaRPr lang="ru-RU" b="1" dirty="0">
              <a:ln>
                <a:solidFill>
                  <a:schemeClr val="bg2"/>
                </a:solidFill>
              </a:ln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5844" name="TextBox 6"/>
          <p:cNvSpPr txBox="1">
            <a:spLocks noChangeArrowheads="1"/>
          </p:cNvSpPr>
          <p:nvPr/>
        </p:nvSpPr>
        <p:spPr bwMode="auto">
          <a:xfrm>
            <a:off x="2786050" y="3441680"/>
            <a:ext cx="3906663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Простите родные! Мне сердце </a:t>
            </a:r>
          </a:p>
          <a:p>
            <a:pPr algn="r"/>
            <a:r>
              <a:rPr lang="ru-RU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Давно   </a:t>
            </a:r>
          </a:p>
          <a:p>
            <a:pPr algn="r"/>
            <a:r>
              <a:rPr lang="ru-RU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Моё подсказало решенье. </a:t>
            </a:r>
          </a:p>
          <a:p>
            <a:pPr algn="r"/>
            <a:r>
              <a:rPr lang="ru-RU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И верю я твёрдо: от Бога оно! </a:t>
            </a:r>
          </a:p>
          <a:p>
            <a:pPr algn="r"/>
            <a:r>
              <a:rPr lang="ru-RU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А в вас горит – сожаленье! </a:t>
            </a:r>
          </a:p>
          <a:p>
            <a:pPr algn="r"/>
            <a:r>
              <a:rPr lang="ru-RU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Да, ежели  выбор решить я   </a:t>
            </a:r>
          </a:p>
          <a:p>
            <a:pPr algn="r"/>
            <a:r>
              <a:rPr lang="ru-RU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Должна </a:t>
            </a:r>
          </a:p>
          <a:p>
            <a:pPr algn="r"/>
            <a:r>
              <a:rPr lang="ru-RU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Меж мужем и сыном  - не боле, </a:t>
            </a:r>
          </a:p>
          <a:p>
            <a:pPr algn="r"/>
            <a:r>
              <a:rPr lang="ru-RU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Иду я туда где я больше нужна, </a:t>
            </a:r>
          </a:p>
          <a:p>
            <a:pPr algn="r"/>
            <a:r>
              <a:rPr lang="ru-RU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Иду  я к тому, кто в неволе!  </a:t>
            </a:r>
          </a:p>
          <a:p>
            <a:pPr algn="r"/>
            <a:endParaRPr lang="ru-RU" b="1" dirty="0">
              <a:solidFill>
                <a:srgbClr val="C0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 algn="r"/>
            <a:r>
              <a:rPr lang="ru-RU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Некрасов </a:t>
            </a:r>
          </a:p>
        </p:txBody>
      </p:sp>
      <p:pic>
        <p:nvPicPr>
          <p:cNvPr id="6" name="Рисунок 5" descr="Раевский_182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285728"/>
            <a:ext cx="2698283" cy="3648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7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4071934" y="571480"/>
            <a:ext cx="35969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Зинаида Волконская  </a:t>
            </a:r>
            <a:endParaRPr lang="ru-RU" sz="2400" b="1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85720" y="4611231"/>
            <a:ext cx="528641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Дом Волконской славился литературно – музыкальными вечерами, их посещали лучшие поэты, певцы и композиторы. Для Марии  Николаевны был устроен прощальный концерт, на котором присутствовал 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  </a:t>
            </a:r>
          </a:p>
          <a:p>
            <a:r>
              <a:rPr lang="ru-RU" sz="2000" b="1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                                          А. С. Пушкин   А</a:t>
            </a:r>
            <a:endParaRPr lang="ru-RU" sz="2000" b="1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Рисунок 4" descr="12097745_1198251304_2zvolk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517776" y="3365723"/>
            <a:ext cx="108448" cy="126553"/>
          </a:xfrm>
          <a:prstGeom prst="rect">
            <a:avLst/>
          </a:prstGeom>
        </p:spPr>
      </p:pic>
      <p:pic>
        <p:nvPicPr>
          <p:cNvPr id="6" name="Рисунок 1" descr="C:\Documents and Settings\Abon\Desktop\Декабристы\2008-11-18\З. Волконская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28596" y="0"/>
            <a:ext cx="3357586" cy="3642127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11" name="134 - Чайковский - Марш (Щелкунчик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3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7651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1" descr="C:\Documents and Settings\Abon\Desktop\Декабристы\2008-12-16\2008-12-16 09-26-39_0075.jpg"/>
          <p:cNvPicPr>
            <a:picLocks noChangeAspect="1" noChangeArrowheads="1"/>
          </p:cNvPicPr>
          <p:nvPr/>
        </p:nvPicPr>
        <p:blipFill>
          <a:blip r:embed="rId3" cstate="screen">
            <a:lum contrast="30000"/>
          </a:blip>
          <a:srcRect/>
          <a:stretch>
            <a:fillRect/>
          </a:stretch>
        </p:blipFill>
        <p:spPr bwMode="auto">
          <a:xfrm>
            <a:off x="4429124" y="571480"/>
            <a:ext cx="4008310" cy="40719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7891" name="TextBox 2"/>
          <p:cNvSpPr txBox="1">
            <a:spLocks noChangeArrowheads="1"/>
          </p:cNvSpPr>
          <p:nvPr/>
        </p:nvSpPr>
        <p:spPr bwMode="auto">
          <a:xfrm>
            <a:off x="3643306" y="4786322"/>
            <a:ext cx="51435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Невольно пред ним я </a:t>
            </a:r>
            <a:r>
              <a:rPr lang="ru-RU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склонила колени - </a:t>
            </a:r>
            <a:r>
              <a:rPr lang="ru-RU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и, прежде  чем мужа обнять,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о</a:t>
            </a:r>
            <a:r>
              <a:rPr lang="ru-RU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ковы </a:t>
            </a:r>
            <a:r>
              <a:rPr lang="ru-RU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к губам приложила!...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Некрасов Н.</a:t>
            </a:r>
          </a:p>
          <a:p>
            <a:endParaRPr lang="ru-RU" b="1" dirty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3.jpg"/>
          <p:cNvPicPr>
            <a:picLocks noChangeAspect="1"/>
          </p:cNvPicPr>
          <p:nvPr/>
        </p:nvPicPr>
        <p:blipFill>
          <a:blip r:embed="rId4">
            <a:lum contrast="30000"/>
          </a:blip>
          <a:srcRect/>
          <a:stretch>
            <a:fillRect/>
          </a:stretch>
        </p:blipFill>
        <p:spPr>
          <a:xfrm>
            <a:off x="357158" y="2143116"/>
            <a:ext cx="2643206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Рисунок 1" descr="C:\Documents and Settings\Abon\Desktop\Декабристы\2008-12-15\Бестужев с женой в камере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86116" y="571480"/>
            <a:ext cx="5214948" cy="354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Box 2"/>
          <p:cNvSpPr txBox="1">
            <a:spLocks noChangeArrowheads="1"/>
          </p:cNvSpPr>
          <p:nvPr/>
        </p:nvSpPr>
        <p:spPr bwMode="auto">
          <a:xfrm>
            <a:off x="4214810" y="4714884"/>
            <a:ext cx="4493153" cy="40011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Волконский С Г. 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с </a:t>
            </a:r>
            <a:r>
              <a:rPr lang="ru-RU" sz="20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женой в камере</a:t>
            </a:r>
          </a:p>
        </p:txBody>
      </p:sp>
      <p:pic>
        <p:nvPicPr>
          <p:cNvPr id="4" name="085 - Моцарт - Дивертисмент N11 K 136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89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 descr="C:\Documents and Settings\Abon\Desktop\Декабристы\2008-12-15\Волконская М.Н.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8596" y="1857364"/>
            <a:ext cx="3571875" cy="4511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143372" y="3143248"/>
            <a:ext cx="500062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«Вот самая </a:t>
            </a:r>
            <a:r>
              <a:rPr lang="ru-RU" sz="2000" b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удивительна женщина</a:t>
            </a:r>
            <a:r>
              <a:rPr lang="ru-RU" sz="20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,  которую я когда – либо знал!»   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Раевский </a:t>
            </a:r>
            <a:endParaRPr lang="ru-RU" sz="2000" b="1" dirty="0"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5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1" descr="C:\Documents and Settings\Abon\Desktop\Декабристы\2008-11-18\Дочь Волконских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86314" y="1357298"/>
            <a:ext cx="3863757" cy="46631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5786446" y="6072206"/>
            <a:ext cx="272256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Е. С. Волконская</a:t>
            </a:r>
          </a:p>
        </p:txBody>
      </p:sp>
      <p:pic>
        <p:nvPicPr>
          <p:cNvPr id="5" name="Рисунок 4" descr="дети волк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14282" y="285728"/>
            <a:ext cx="3821259" cy="45005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e9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08" y="2786058"/>
            <a:ext cx="2315729" cy="3019355"/>
          </a:xfrm>
          <a:prstGeom prst="rect">
            <a:avLst/>
          </a:prstGeom>
        </p:spPr>
      </p:pic>
      <p:pic>
        <p:nvPicPr>
          <p:cNvPr id="3" name="Рисунок 2" descr="08_nekras.jpg"/>
          <p:cNvPicPr>
            <a:picLocks noChangeAspect="1"/>
          </p:cNvPicPr>
          <p:nvPr/>
        </p:nvPicPr>
        <p:blipFill>
          <a:blip r:embed="rId4"/>
          <a:srcRect b="6645"/>
          <a:stretch>
            <a:fillRect/>
          </a:stretch>
        </p:blipFill>
        <p:spPr>
          <a:xfrm>
            <a:off x="4643438" y="3643314"/>
            <a:ext cx="2038673" cy="2928958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1571604" y="6215082"/>
            <a:ext cx="12874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Николай </a:t>
            </a:r>
            <a:r>
              <a:rPr lang="en-US" b="1" dirty="0">
                <a:solidFill>
                  <a:schemeClr val="bg1"/>
                </a:solidFill>
              </a:rPr>
              <a:t>I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николай 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642918"/>
            <a:ext cx="3931305" cy="5357826"/>
          </a:xfrm>
          <a:prstGeom prst="rect">
            <a:avLst/>
          </a:prstGeom>
          <a:ln w="381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429224" y="1000108"/>
            <a:ext cx="3714776" cy="286232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Известно мне: погибель ждёт </a:t>
            </a:r>
          </a:p>
          <a:p>
            <a:r>
              <a:rPr lang="ru-RU" b="1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Того, кто первый восстаёт </a:t>
            </a:r>
          </a:p>
          <a:p>
            <a:r>
              <a:rPr lang="ru-RU" b="1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На  утеснителей народа, - </a:t>
            </a:r>
          </a:p>
          <a:p>
            <a:r>
              <a:rPr lang="ru-RU" b="1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Судьба меня уж обрекла. </a:t>
            </a:r>
          </a:p>
          <a:p>
            <a:r>
              <a:rPr lang="ru-RU" b="1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Но где, скажи, когда была </a:t>
            </a:r>
          </a:p>
          <a:p>
            <a:r>
              <a:rPr lang="ru-RU" b="1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Без жертв искуплена свобода? </a:t>
            </a:r>
          </a:p>
          <a:p>
            <a:r>
              <a:rPr lang="ru-RU" b="1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Погибну я за край родной – </a:t>
            </a:r>
          </a:p>
          <a:p>
            <a:r>
              <a:rPr lang="ru-RU" b="1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Я  это чувствую, я знаю…..   </a:t>
            </a:r>
          </a:p>
          <a:p>
            <a:r>
              <a:rPr lang="ru-RU" b="1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                    Рылеев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Рисунок 2" descr="C:\Documents and Settings\Abon\Desktop\Декабристы\2008-11-18\С.Г. Волконский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57224" y="928670"/>
            <a:ext cx="2643206" cy="32915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64" name="TextBox 3"/>
          <p:cNvSpPr txBox="1">
            <a:spLocks noChangeArrowheads="1"/>
          </p:cNvSpPr>
          <p:nvPr/>
        </p:nvSpPr>
        <p:spPr bwMode="auto">
          <a:xfrm>
            <a:off x="928662" y="4857760"/>
            <a:ext cx="444512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Портрет героя войны 1812 года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вернулся в галерею Эрмитажа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через 38 лет после смерти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декабриста Сергея Григорьевича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            Волконского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TextBox 3"/>
          <p:cNvSpPr txBox="1">
            <a:spLocks noChangeArrowheads="1"/>
          </p:cNvSpPr>
          <p:nvPr/>
        </p:nvSpPr>
        <p:spPr bwMode="auto">
          <a:xfrm>
            <a:off x="4929190" y="5214950"/>
            <a:ext cx="3470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Александра Григорьевна </a:t>
            </a:r>
          </a:p>
          <a:p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        Муравьёва </a:t>
            </a:r>
            <a:endParaRPr lang="ru-RU" sz="20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41989" name="TextBox 4"/>
          <p:cNvSpPr txBox="1">
            <a:spLocks noChangeArrowheads="1"/>
          </p:cNvSpPr>
          <p:nvPr/>
        </p:nvSpPr>
        <p:spPr bwMode="auto">
          <a:xfrm>
            <a:off x="857224" y="642918"/>
            <a:ext cx="274446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Никита Михайлович</a:t>
            </a:r>
          </a:p>
          <a:p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       Муравьёв </a:t>
            </a:r>
            <a:endParaRPr lang="ru-RU" sz="20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6" name="Рисунок 5" descr="1101-24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4942" y="214290"/>
            <a:ext cx="3743325" cy="49053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муравьёв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214282" y="1785926"/>
            <a:ext cx="3766242" cy="46566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091 - Моцарт - Симфония №4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4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1988" grpId="0"/>
      <p:bldP spid="4198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06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3214686"/>
            <a:ext cx="3643338" cy="3060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чернышёв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57818" y="357166"/>
            <a:ext cx="3211717" cy="4262449"/>
          </a:xfrm>
          <a:prstGeom prst="ellipse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43570" y="4857760"/>
            <a:ext cx="2367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Захар Чернышёв</a:t>
            </a:r>
            <a:endParaRPr lang="ru-RU" sz="20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" descr="C:\Documents and Settings\Abon\Desktop\Декабристы\2008-11-18\Дочь Муравьевых.jp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5429256" y="285728"/>
            <a:ext cx="3198370" cy="4143404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22531" name="Рисунок 2" descr="C:\Documents and Settings\Abon\Desktop\Декабристы\2008-11-13\Нонушка Муравьев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357298"/>
            <a:ext cx="3214710" cy="4138473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30724" name="TextBox 4"/>
          <p:cNvSpPr txBox="1">
            <a:spLocks noChangeArrowheads="1"/>
          </p:cNvSpPr>
          <p:nvPr/>
        </p:nvSpPr>
        <p:spPr bwMode="auto">
          <a:xfrm>
            <a:off x="500034" y="5857892"/>
            <a:ext cx="30825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Ноннушка   Муравьёва</a:t>
            </a:r>
          </a:p>
        </p:txBody>
      </p:sp>
      <p:sp>
        <p:nvSpPr>
          <p:cNvPr id="30725" name="TextBox 5"/>
          <p:cNvSpPr txBox="1">
            <a:spLocks noChangeArrowheads="1"/>
          </p:cNvSpPr>
          <p:nvPr/>
        </p:nvSpPr>
        <p:spPr bwMode="auto">
          <a:xfrm>
            <a:off x="6000760" y="4786322"/>
            <a:ext cx="231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Н. Н. Муравьёва </a:t>
            </a:r>
            <a:endParaRPr lang="ru-RU" sz="20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  <p:bldP spid="307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1" descr="C:\Documents and Settings\Abon\Desktop\Декабристы\2008-11-18\Фонвизина Н.Д.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928669"/>
            <a:ext cx="3071834" cy="3888343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23555" name="Рисунок 2" descr="C:\Documents and Settings\Abon\Desktop\Декабристы\2008-11-13\М.А. Фонвизин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1643050"/>
            <a:ext cx="3214710" cy="3929105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31748" name="TextBox 3"/>
          <p:cNvSpPr txBox="1">
            <a:spLocks noChangeArrowheads="1"/>
          </p:cNvSpPr>
          <p:nvPr/>
        </p:nvSpPr>
        <p:spPr bwMode="auto">
          <a:xfrm>
            <a:off x="5572132" y="4929198"/>
            <a:ext cx="29578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Наталья Дмитриевна </a:t>
            </a:r>
          </a:p>
          <a:p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      Фонвизина </a:t>
            </a:r>
            <a:endParaRPr lang="ru-RU" sz="20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31749" name="TextBox 4"/>
          <p:cNvSpPr txBox="1">
            <a:spLocks noChangeArrowheads="1"/>
          </p:cNvSpPr>
          <p:nvPr/>
        </p:nvSpPr>
        <p:spPr bwMode="auto">
          <a:xfrm>
            <a:off x="1000100" y="5715016"/>
            <a:ext cx="33004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Михаил Александрович 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        </a:t>
            </a:r>
            <a:r>
              <a:rPr lang="ru-RU" sz="2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Фонвизин</a:t>
            </a:r>
            <a:r>
              <a:rPr lang="ru-RU" sz="2000" b="1" dirty="0" smtClean="0">
                <a:solidFill>
                  <a:schemeClr val="bg1"/>
                </a:solidFill>
              </a:rPr>
              <a:t>  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6" name="136 - Чайковский - Полонез (Евгений Онегин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721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1748" grpId="0"/>
      <p:bldP spid="3174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1" descr="C:\Documents and Settings\Abon\Desktop\Декабристы\2008-11-13\П.Е. Анненкова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429256" y="571480"/>
            <a:ext cx="3000396" cy="391716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Рисунок 3" descr="C:\Documents and Settings\Abon\Desktop\Декабристы\2008-11-18\Анненков И.А.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85720" y="1285860"/>
            <a:ext cx="3268631" cy="4214839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857884" y="4643446"/>
            <a:ext cx="23072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Полина Гебль</a:t>
            </a:r>
            <a:endParaRPr lang="ru-RU" sz="2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32775" name="TextBox 8"/>
          <p:cNvSpPr txBox="1">
            <a:spLocks noChangeArrowheads="1"/>
          </p:cNvSpPr>
          <p:nvPr/>
        </p:nvSpPr>
        <p:spPr bwMode="auto">
          <a:xfrm>
            <a:off x="571472" y="5572140"/>
            <a:ext cx="26432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Иван Анненков </a:t>
            </a:r>
            <a:endParaRPr lang="ru-RU" sz="2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6" name="085 - Моцарт - Дивертисмент N11 K 136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37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3277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extBox 2"/>
          <p:cNvSpPr txBox="1">
            <a:spLocks noChangeArrowheads="1"/>
          </p:cNvSpPr>
          <p:nvPr/>
        </p:nvSpPr>
        <p:spPr bwMode="auto">
          <a:xfrm>
            <a:off x="214282" y="6000768"/>
            <a:ext cx="87154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Церковь читинского острога  1828 год  Венчание Анненкова И.А.   и  </a:t>
            </a:r>
            <a:r>
              <a:rPr lang="ru-RU" sz="2000" b="1" dirty="0" smtClean="0">
                <a:solidFill>
                  <a:srgbClr val="002060"/>
                </a:solidFill>
              </a:rPr>
              <a:t>Гебль  </a:t>
            </a:r>
            <a:r>
              <a:rPr lang="ru-RU" sz="2000" b="1" dirty="0">
                <a:solidFill>
                  <a:srgbClr val="002060"/>
                </a:solidFill>
              </a:rPr>
              <a:t>Полины.</a:t>
            </a:r>
          </a:p>
        </p:txBody>
      </p:sp>
      <p:pic>
        <p:nvPicPr>
          <p:cNvPr id="4" name="Рисунок 4" descr="C:\Documents and Settings\Abon\Desktop\Декабристы\2008-11-13\Оля Анненкова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929322" y="1714488"/>
            <a:ext cx="2908955" cy="346304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572264" y="5214950"/>
            <a:ext cx="22070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Оля Анненкова </a:t>
            </a:r>
            <a:endParaRPr lang="ru-RU" sz="2000" b="1" dirty="0"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6" name="Рисунок 5" descr="471759_2256-0x60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5720" y="3429000"/>
            <a:ext cx="4071966" cy="2454212"/>
          </a:xfrm>
          <a:prstGeom prst="flowChartAlternateProcess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7000"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45687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36" y="2357430"/>
            <a:ext cx="2500330" cy="4113043"/>
          </a:xfrm>
          <a:prstGeom prst="rect">
            <a:avLst/>
          </a:prstGeom>
        </p:spPr>
      </p:pic>
      <p:pic>
        <p:nvPicPr>
          <p:cNvPr id="4" name="Рисунок 3" descr="38a4f4cbec2b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500034" y="928670"/>
            <a:ext cx="4357718" cy="3527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c2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0034" y="2000240"/>
            <a:ext cx="3071834" cy="4095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85720" y="6072206"/>
            <a:ext cx="4386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Василий Иванович Ивашев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14942" y="5000636"/>
            <a:ext cx="3075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Камилла Ле Дантю</a:t>
            </a:r>
            <a:endParaRPr lang="ru-RU" sz="2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6" name="Рисунок 2" descr="C:\Documents and Settings\Abon\Desktop\Декабристы\2008-11-13\К.П. Ивашев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428604"/>
            <a:ext cx="2928958" cy="338988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8000"/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02" y="3643314"/>
            <a:ext cx="1928826" cy="254603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571736" y="6286520"/>
            <a:ext cx="50006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Сергей Муравьев </a:t>
            </a:r>
            <a:r>
              <a:rPr lang="ru-RU" b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– </a:t>
            </a:r>
            <a:r>
              <a:rPr lang="ru-RU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Апостол  </a:t>
            </a:r>
            <a:endParaRPr lang="ru-RU" sz="2000" b="1" dirty="0"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643702" y="6143644"/>
            <a:ext cx="23082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Павел Пестель   </a:t>
            </a:r>
            <a:endParaRPr lang="ru-RU" sz="2000" b="1" dirty="0"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9" name="Рисунок 8"/>
          <p:cNvPicPr>
            <a:picLocks noChangeAspect="1" noChangeArrowheads="1"/>
          </p:cNvPicPr>
          <p:nvPr/>
        </p:nvPicPr>
        <p:blipFill>
          <a:blip r:embed="rId5">
            <a:lum bright="-10000"/>
          </a:blip>
          <a:srcRect l="3847"/>
          <a:stretch>
            <a:fillRect/>
          </a:stretch>
        </p:blipFill>
        <p:spPr bwMode="auto">
          <a:xfrm>
            <a:off x="6786578" y="500042"/>
            <a:ext cx="1785923" cy="2286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857852" y="2857496"/>
            <a:ext cx="32861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Михаил Бестужев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- </a:t>
            </a:r>
            <a:r>
              <a:rPr lang="ru-RU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Рюмин  </a:t>
            </a:r>
            <a:endParaRPr lang="ru-RU" b="1" dirty="0"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1" name="Рисунок 10"/>
          <p:cNvPicPr>
            <a:picLocks noChangeAspect="1" noChangeArrowheads="1"/>
          </p:cNvPicPr>
          <p:nvPr/>
        </p:nvPicPr>
        <p:blipFill>
          <a:blip r:embed="rId6"/>
          <a:srcRect l="3334" r="3332"/>
          <a:stretch>
            <a:fillRect/>
          </a:stretch>
        </p:blipFill>
        <p:spPr bwMode="auto">
          <a:xfrm>
            <a:off x="500034" y="3500438"/>
            <a:ext cx="2000264" cy="256063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85720" y="6000768"/>
            <a:ext cx="25717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Петр Каховский </a:t>
            </a:r>
            <a:endParaRPr lang="ru-RU" sz="2000" b="1" dirty="0"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39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/>
              <a:t/>
            </a:r>
            <a:br>
              <a:rPr lang="ru-RU"/>
            </a:br>
            <a:endParaRPr lang="ru-RU"/>
          </a:p>
          <a:p>
            <a:pPr eaLnBrk="0" hangingPunct="0"/>
            <a:endParaRPr lang="ru-RU"/>
          </a:p>
        </p:txBody>
      </p:sp>
      <p:sp>
        <p:nvSpPr>
          <p:cNvPr id="8204" name="TextBox 17"/>
          <p:cNvSpPr txBox="1">
            <a:spLocks noChangeArrowheads="1"/>
          </p:cNvSpPr>
          <p:nvPr/>
        </p:nvSpPr>
        <p:spPr bwMode="auto">
          <a:xfrm>
            <a:off x="2857488" y="4143380"/>
            <a:ext cx="33575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357158" y="2928934"/>
            <a:ext cx="26915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Кондратий Рылеев </a:t>
            </a:r>
            <a:endParaRPr lang="ru-RU" sz="2000" b="1" dirty="0"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4" name="Рисунок 13" descr="п и пестель.jpe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6643702" y="3643314"/>
            <a:ext cx="2281697" cy="2347425"/>
          </a:xfrm>
          <a:prstGeom prst="ellipse">
            <a:avLst/>
          </a:prstGeom>
        </p:spPr>
      </p:pic>
      <p:pic>
        <p:nvPicPr>
          <p:cNvPr id="15" name="Рисунок 14" descr="к рылеев.jpg"/>
          <p:cNvPicPr>
            <a:picLocks noChangeAspect="1"/>
          </p:cNvPicPr>
          <p:nvPr/>
        </p:nvPicPr>
        <p:blipFill>
          <a:blip r:embed="rId8"/>
          <a:srcRect l="16308" r="16308"/>
          <a:stretch>
            <a:fillRect/>
          </a:stretch>
        </p:blipFill>
        <p:spPr>
          <a:xfrm>
            <a:off x="214282" y="571480"/>
            <a:ext cx="2036539" cy="2266741"/>
          </a:xfrm>
          <a:prstGeom prst="ellipse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0"/>
                            </p:stCondLst>
                            <p:childTnLst>
                              <p:par>
                                <p:cTn id="4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3" grpId="0"/>
      <p:bldP spid="8204" grpId="0"/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1" descr="C:\Documents and Settings\Abon\Desktop\Декабристы\2008-11-13\М.К. Юшневска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3429000"/>
            <a:ext cx="2571738" cy="28575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Рисунок 2" descr="C:\Documents and Settings\Abon\Desktop\Декабристы\2008-11-13\А.И. Давыдов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571480"/>
            <a:ext cx="2357425" cy="278605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Рисунок 3" descr="C:\Documents and Settings\Abon\Desktop\Декабристы\2008-11-18\Е.П. Нарышкин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60" y="3357562"/>
            <a:ext cx="2214578" cy="292895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1" descr="C:\Documents and Settings\Abon\Desktop\Декабристы\2008-11-18\А.В. Розен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4678" y="428604"/>
            <a:ext cx="2286016" cy="285752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00364" y="3357562"/>
            <a:ext cx="26011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Елизавета Петровна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       Нарышкина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85720" y="0"/>
            <a:ext cx="29289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Александра Ивановна Давыдова </a:t>
            </a:r>
            <a:endParaRPr lang="ru-RU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715140" y="6211669"/>
            <a:ext cx="22156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Анна Васильевна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         Розен  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14282" y="6211669"/>
            <a:ext cx="25303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Мария Казимировна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      Юшневская 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1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1" descr="C:\Documents and Settings\Abon\Desktop\Декабристы\2008-11-18\Волконский -старик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t="2632"/>
          <a:stretch>
            <a:fillRect/>
          </a:stretch>
        </p:blipFill>
        <p:spPr bwMode="auto">
          <a:xfrm>
            <a:off x="357158" y="642918"/>
            <a:ext cx="2214562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Рисунок 2" descr="C:\Documents and Settings\Abon\Desktop\Декабристы\2008-11-13\М. Волконская 2.jpg"/>
          <p:cNvPicPr>
            <a:picLocks noChangeAspect="1" noChangeArrowheads="1"/>
          </p:cNvPicPr>
          <p:nvPr/>
        </p:nvPicPr>
        <p:blipFill>
          <a:blip r:embed="rId5">
            <a:lum contrast="30000"/>
          </a:blip>
          <a:srcRect/>
          <a:stretch>
            <a:fillRect/>
          </a:stretch>
        </p:blipFill>
        <p:spPr bwMode="auto">
          <a:xfrm>
            <a:off x="3500430" y="571480"/>
            <a:ext cx="2000250" cy="265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Рисунок 3" descr="C:\Documents and Settings\Abon\Desktop\Декабристы\2008-11-18\Розен А.Е..jpg"/>
          <p:cNvPicPr>
            <a:picLocks noChangeAspect="1" noChangeArrowheads="1"/>
          </p:cNvPicPr>
          <p:nvPr/>
        </p:nvPicPr>
        <p:blipFill>
          <a:blip r:embed="rId6">
            <a:lum contrast="30000"/>
          </a:blip>
          <a:srcRect/>
          <a:stretch>
            <a:fillRect/>
          </a:stretch>
        </p:blipFill>
        <p:spPr bwMode="auto">
          <a:xfrm>
            <a:off x="6286500" y="3786188"/>
            <a:ext cx="2000250" cy="265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Рисунок 4" descr="C:\Documents and Settings\Abon\Desktop\Декабристы\2008-11-18\Анненков И.А. 2.jpg"/>
          <p:cNvPicPr>
            <a:picLocks noChangeAspect="1" noChangeArrowheads="1"/>
          </p:cNvPicPr>
          <p:nvPr/>
        </p:nvPicPr>
        <p:blipFill>
          <a:blip r:embed="rId7">
            <a:lum contrast="30000"/>
          </a:blip>
          <a:srcRect/>
          <a:stretch>
            <a:fillRect/>
          </a:stretch>
        </p:blipFill>
        <p:spPr bwMode="auto">
          <a:xfrm>
            <a:off x="6286512" y="642918"/>
            <a:ext cx="1928813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Рисунок 5" descr="C:\Documents and Settings\Abon\Desktop\Декабристы\2008-11-13\С.П. Трубецкой.jpg"/>
          <p:cNvPicPr>
            <a:picLocks noChangeAspect="1" noChangeArrowheads="1"/>
          </p:cNvPicPr>
          <p:nvPr/>
        </p:nvPicPr>
        <p:blipFill>
          <a:blip r:embed="rId8">
            <a:lum contrast="40000"/>
          </a:blip>
          <a:srcRect/>
          <a:stretch>
            <a:fillRect/>
          </a:stretch>
        </p:blipFill>
        <p:spPr bwMode="auto">
          <a:xfrm>
            <a:off x="3500430" y="3714752"/>
            <a:ext cx="1857375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Рисунок 6" descr="C:\Documents and Settings\Abon\Desktop\Декабристы\2008-11-18\Н.Д. Фонвизина.jpg"/>
          <p:cNvPicPr>
            <a:picLocks noChangeAspect="1" noChangeArrowheads="1"/>
          </p:cNvPicPr>
          <p:nvPr/>
        </p:nvPicPr>
        <p:blipFill>
          <a:blip r:embed="rId9">
            <a:lum contrast="40000"/>
          </a:blip>
          <a:srcRect/>
          <a:stretch>
            <a:fillRect/>
          </a:stretch>
        </p:blipFill>
        <p:spPr bwMode="auto">
          <a:xfrm>
            <a:off x="428596" y="3786190"/>
            <a:ext cx="2000250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00438" y="6488113"/>
            <a:ext cx="1854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Трубецкой</a:t>
            </a:r>
            <a:r>
              <a:rPr lang="ru-RU" b="1" dirty="0"/>
              <a:t> </a:t>
            </a:r>
            <a:r>
              <a:rPr lang="ru-RU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С.П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715125" y="6488113"/>
            <a:ext cx="13636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Розен  А.Е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643313" y="3214688"/>
            <a:ext cx="2019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Волконская М.Н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429375" y="3286125"/>
            <a:ext cx="1755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Анненков И.А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28596" y="6286520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Фонвизина Н.Д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14375" y="3214688"/>
            <a:ext cx="1981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Волконский С.Г</a:t>
            </a:r>
          </a:p>
        </p:txBody>
      </p:sp>
      <p:pic>
        <p:nvPicPr>
          <p:cNvPr id="14" name="091 - Моцарт - Симфония №4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5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0"/>
                            </p:stCondLst>
                            <p:childTnLst>
                              <p:par>
                                <p:cTn id="6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024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Abon\Desktop\Декабристы\2008-11-13\Н.М. Муравьев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14290"/>
            <a:ext cx="2245878" cy="2643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214282" y="2786058"/>
            <a:ext cx="26432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Никита</a:t>
            </a:r>
            <a:r>
              <a:rPr lang="ru-RU" b="1" dirty="0" smtClean="0">
                <a:solidFill>
                  <a:srgbClr val="00206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Муравьёв</a:t>
            </a:r>
            <a:r>
              <a:rPr lang="ru-RU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 </a:t>
            </a:r>
            <a:endParaRPr lang="ru-RU" b="1" dirty="0"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9220" name="Рисунок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261916"/>
            <a:ext cx="2214578" cy="29527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3357554" y="3071810"/>
            <a:ext cx="24892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Сергей Трубецкой</a:t>
            </a:r>
            <a:endParaRPr lang="ru-RU" sz="2000" b="1" dirty="0"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9222" name="Рисунок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8" y="214290"/>
            <a:ext cx="2286032" cy="29260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23" name="TextBox 6"/>
          <p:cNvSpPr txBox="1">
            <a:spLocks noChangeArrowheads="1"/>
          </p:cNvSpPr>
          <p:nvPr/>
        </p:nvSpPr>
        <p:spPr bwMode="auto">
          <a:xfrm>
            <a:off x="6429388" y="2928934"/>
            <a:ext cx="26286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Николай Бестужев </a:t>
            </a:r>
            <a:endParaRPr lang="ru-RU" sz="2000" b="1" dirty="0"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9224" name="Picture 3" descr="C:\Documents and Settings\Abon\Desktop\Декабристы\2008-11-18\Волконский С.Г.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68" y="3529012"/>
            <a:ext cx="2428892" cy="29146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25" name="TextBox 8"/>
          <p:cNvSpPr txBox="1">
            <a:spLocks noChangeArrowheads="1"/>
          </p:cNvSpPr>
          <p:nvPr/>
        </p:nvSpPr>
        <p:spPr bwMode="auto">
          <a:xfrm>
            <a:off x="3428992" y="6457890"/>
            <a:ext cx="27412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Сергей Волконский </a:t>
            </a:r>
            <a:endParaRPr lang="ru-RU" sz="2000" b="1" dirty="0"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9226" name="Picture 4" descr="C:\Documents and Settings\Abon\Desktop\Декабристы\2008-11-18\Лунин М.С.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34" y="3643314"/>
            <a:ext cx="2103347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27" name="TextBox 10"/>
          <p:cNvSpPr txBox="1">
            <a:spLocks noChangeArrowheads="1"/>
          </p:cNvSpPr>
          <p:nvPr/>
        </p:nvSpPr>
        <p:spPr bwMode="auto">
          <a:xfrm>
            <a:off x="571472" y="6286520"/>
            <a:ext cx="20922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Михаил Лунин </a:t>
            </a:r>
            <a:endParaRPr lang="ru-RU" sz="2000" b="1" dirty="0"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9228" name="Picture 5" descr="C:\Documents and Settings\Abon\Desktop\Декабристы\2008-11-18\Пущин И.И.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43702" y="3357562"/>
            <a:ext cx="2285988" cy="2901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29" name="TextBox 12"/>
          <p:cNvSpPr txBox="1">
            <a:spLocks noChangeArrowheads="1"/>
          </p:cNvSpPr>
          <p:nvPr/>
        </p:nvSpPr>
        <p:spPr bwMode="auto">
          <a:xfrm>
            <a:off x="6858016" y="6286520"/>
            <a:ext cx="18179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Иван Пущин </a:t>
            </a:r>
            <a:endParaRPr lang="ru-RU" sz="2000" b="1" dirty="0"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3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3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3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3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  <p:bldP spid="9221" grpId="0"/>
      <p:bldP spid="9223" grpId="0"/>
      <p:bldP spid="9225" grpId="0"/>
      <p:bldP spid="9227" grpId="0"/>
      <p:bldP spid="92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9000" r="-4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C:\Documents and Settings\Abon\Desktop\Декабристы\2008-11-18\Пущин И.И.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074688" y="55149750"/>
            <a:ext cx="21812250" cy="154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Рисунок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63" y="857250"/>
            <a:ext cx="2112962" cy="227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Box 4"/>
          <p:cNvSpPr txBox="1">
            <a:spLocks noChangeArrowheads="1"/>
          </p:cNvSpPr>
          <p:nvPr/>
        </p:nvSpPr>
        <p:spPr bwMode="auto">
          <a:xfrm>
            <a:off x="6429388" y="3214686"/>
            <a:ext cx="20488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Пётр Муханов </a:t>
            </a:r>
            <a:endParaRPr lang="ru-RU" sz="2000" b="1" dirty="0"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245" name="Picture 4" descr="C:\Documents and Settings\Abon\Desktop\Декабристы\2008-11-13\М.А. Фонвизин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0125" y="714375"/>
            <a:ext cx="2074863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TextBox 6"/>
          <p:cNvSpPr txBox="1">
            <a:spLocks noChangeArrowheads="1"/>
          </p:cNvSpPr>
          <p:nvPr/>
        </p:nvSpPr>
        <p:spPr bwMode="auto">
          <a:xfrm>
            <a:off x="642910" y="3214686"/>
            <a:ext cx="25891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Михаил Фонвизин </a:t>
            </a:r>
            <a:endParaRPr lang="ru-RU" sz="2000" b="1" dirty="0"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9" name="Рисунок 8" descr="А.З. Муравьев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0438" y="1785938"/>
            <a:ext cx="2060575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8" name="TextBox 9"/>
          <p:cNvSpPr txBox="1">
            <a:spLocks noChangeArrowheads="1"/>
          </p:cNvSpPr>
          <p:nvPr/>
        </p:nvSpPr>
        <p:spPr bwMode="auto">
          <a:xfrm>
            <a:off x="3286116" y="4357694"/>
            <a:ext cx="269759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Артамон Муравьёв </a:t>
            </a:r>
            <a:endParaRPr lang="ru-RU" sz="2000" b="1" dirty="0"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214546" y="5226784"/>
            <a:ext cx="621510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Тюрьма  мне в честь -  не в укоризну, </a:t>
            </a:r>
          </a:p>
          <a:p>
            <a:r>
              <a:rPr lang="ru-RU" sz="2000" b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За дело правое я в ней, </a:t>
            </a:r>
          </a:p>
          <a:p>
            <a:r>
              <a:rPr lang="ru-RU" sz="2000" b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И  мне ль стыдиться  сих цепей, </a:t>
            </a:r>
          </a:p>
          <a:p>
            <a:r>
              <a:rPr lang="ru-RU" sz="2000" b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Когда ношу их за  Отчизну? </a:t>
            </a:r>
          </a:p>
          <a:p>
            <a:pPr algn="r"/>
            <a:r>
              <a:rPr lang="ru-RU" sz="2000" b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Рылеев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3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3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3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  <p:bldP spid="10246" grpId="0"/>
      <p:bldP spid="1024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Abon\Desktop\Декабристы\2008-11-18\Розен А.Е. 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3000372"/>
            <a:ext cx="2643188" cy="321468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357290" y="6286520"/>
            <a:ext cx="20998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Андрей Розен  </a:t>
            </a:r>
            <a:endParaRPr lang="ru-RU" sz="2000" b="1" dirty="0"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75" y="785813"/>
            <a:ext cx="2774950" cy="314325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857884" y="3929066"/>
            <a:ext cx="3071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Михаил Кюхельбекер  </a:t>
            </a:r>
            <a:endParaRPr lang="ru-RU" sz="2000" b="1" dirty="0"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69925" y="857250"/>
            <a:ext cx="429577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b="1" dirty="0">
                <a:solidFill>
                  <a:srgbClr val="002060"/>
                </a:solidFill>
              </a:rPr>
              <a:t>Горит напрасно  пламень пылкий, </a:t>
            </a:r>
          </a:p>
          <a:p>
            <a:pPr algn="r"/>
            <a:r>
              <a:rPr lang="ru-RU" b="1" dirty="0">
                <a:solidFill>
                  <a:srgbClr val="002060"/>
                </a:solidFill>
              </a:rPr>
              <a:t>Я не могу полезным быть: </a:t>
            </a:r>
          </a:p>
          <a:p>
            <a:pPr algn="r"/>
            <a:r>
              <a:rPr lang="ru-RU" b="1" dirty="0">
                <a:solidFill>
                  <a:srgbClr val="002060"/>
                </a:solidFill>
              </a:rPr>
              <a:t>Средь дальней и позорной ссылки </a:t>
            </a:r>
          </a:p>
          <a:p>
            <a:pPr algn="r"/>
            <a:r>
              <a:rPr lang="ru-RU" b="1" dirty="0">
                <a:solidFill>
                  <a:srgbClr val="002060"/>
                </a:solidFill>
              </a:rPr>
              <a:t>Мне суждено в  тоске изныть. </a:t>
            </a:r>
          </a:p>
          <a:p>
            <a:pPr algn="r"/>
            <a:r>
              <a:rPr lang="ru-RU" b="1" dirty="0">
                <a:solidFill>
                  <a:srgbClr val="002060"/>
                </a:solidFill>
              </a:rPr>
              <a:t>Рылеев 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1"/>
          <p:cNvSpPr txBox="1">
            <a:spLocks noChangeArrowheads="1"/>
          </p:cNvSpPr>
          <p:nvPr/>
        </p:nvSpPr>
        <p:spPr bwMode="auto">
          <a:xfrm>
            <a:off x="785786" y="1500174"/>
            <a:ext cx="80010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</a:rPr>
              <a:t>Всего по делу декабристов  было  привлечено 579 человек.  5 казнено,   121   сосланы   в Сибирь на каторгу.    Всего наказано - 1700 человек. 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42937" y="4303712"/>
            <a:ext cx="8501063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Пленительные  образы!  Едва ли </a:t>
            </a:r>
          </a:p>
          <a:p>
            <a:r>
              <a:rPr lang="ru-RU" sz="3200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В истории какой – нибудь страны </a:t>
            </a:r>
          </a:p>
          <a:p>
            <a:r>
              <a:rPr lang="ru-RU" sz="3200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Вы что – нибудь прекраснее встречали </a:t>
            </a:r>
          </a:p>
          <a:p>
            <a:r>
              <a:rPr lang="ru-RU" sz="3200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Их  имена забыться не должны. </a:t>
            </a:r>
          </a:p>
          <a:p>
            <a:pPr algn="r"/>
            <a:r>
              <a:rPr lang="ru-RU" sz="3200" b="1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Некрасов Н</a:t>
            </a:r>
          </a:p>
        </p:txBody>
      </p:sp>
      <p:pic>
        <p:nvPicPr>
          <p:cNvPr id="17" name="134 - Чайковский - Марш (Щелкунчик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83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5335</TotalTime>
  <Words>703</Words>
  <PresentationFormat>Экран (4:3)</PresentationFormat>
  <Paragraphs>156</Paragraphs>
  <Slides>41</Slides>
  <Notes>4</Notes>
  <HiddenSlides>0</HiddenSlides>
  <MMClips>11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akzent3</cp:lastModifiedBy>
  <cp:revision>538</cp:revision>
  <dcterms:modified xsi:type="dcterms:W3CDTF">2011-07-24T13:54:03Z</dcterms:modified>
</cp:coreProperties>
</file>